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5"/>
  </p:notesMasterIdLst>
  <p:handoutMasterIdLst>
    <p:handoutMasterId r:id="rId26"/>
  </p:handoutMasterIdLst>
  <p:sldIdLst>
    <p:sldId id="257" r:id="rId2"/>
    <p:sldId id="270" r:id="rId3"/>
    <p:sldId id="271" r:id="rId4"/>
    <p:sldId id="272" r:id="rId5"/>
    <p:sldId id="273" r:id="rId6"/>
    <p:sldId id="296" r:id="rId7"/>
    <p:sldId id="276" r:id="rId8"/>
    <p:sldId id="284" r:id="rId9"/>
    <p:sldId id="278" r:id="rId10"/>
    <p:sldId id="308" r:id="rId11"/>
    <p:sldId id="286" r:id="rId12"/>
    <p:sldId id="288" r:id="rId13"/>
    <p:sldId id="289" r:id="rId14"/>
    <p:sldId id="297" r:id="rId15"/>
    <p:sldId id="304" r:id="rId16"/>
    <p:sldId id="307" r:id="rId17"/>
    <p:sldId id="300" r:id="rId18"/>
    <p:sldId id="298" r:id="rId19"/>
    <p:sldId id="309" r:id="rId20"/>
    <p:sldId id="302" r:id="rId21"/>
    <p:sldId id="303" r:id="rId22"/>
    <p:sldId id="290" r:id="rId23"/>
    <p:sldId id="266" r:id="rId24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17">
          <p15:clr>
            <a:srgbClr val="A4A3A4"/>
          </p15:clr>
        </p15:guide>
        <p15:guide id="3" orient="horz" pos="350">
          <p15:clr>
            <a:srgbClr val="A4A3A4"/>
          </p15:clr>
        </p15:guide>
        <p15:guide id="4" orient="horz" pos="146">
          <p15:clr>
            <a:srgbClr val="A4A3A4"/>
          </p15:clr>
        </p15:guide>
        <p15:guide id="5" orient="horz" pos="826">
          <p15:clr>
            <a:srgbClr val="A4A3A4"/>
          </p15:clr>
        </p15:guide>
        <p15:guide id="6" orient="horz" pos="917">
          <p15:clr>
            <a:srgbClr val="A4A3A4"/>
          </p15:clr>
        </p15:guide>
        <p15:guide id="7" orient="horz" pos="3003">
          <p15:clr>
            <a:srgbClr val="A4A3A4"/>
          </p15:clr>
        </p15:guide>
        <p15:guide id="8" pos="2880">
          <p15:clr>
            <a:srgbClr val="A4A3A4"/>
          </p15:clr>
        </p15:guide>
        <p15:guide id="9" pos="113">
          <p15:clr>
            <a:srgbClr val="A4A3A4"/>
          </p15:clr>
        </p15:guide>
        <p15:guide id="10" pos="5647">
          <p15:clr>
            <a:srgbClr val="A4A3A4"/>
          </p15:clr>
        </p15:guide>
        <p15:guide id="11" pos="5148">
          <p15:clr>
            <a:srgbClr val="A4A3A4"/>
          </p15:clr>
        </p15:guide>
        <p15:guide id="12" pos="5035">
          <p15:clr>
            <a:srgbClr val="A4A3A4"/>
          </p15:clr>
        </p15:guide>
        <p15:guide id="13" pos="226">
          <p15:clr>
            <a:srgbClr val="A4A3A4"/>
          </p15:clr>
        </p15:guide>
        <p15:guide id="14" pos="553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58" autoAdjust="0"/>
    <p:restoredTop sz="77988" autoAdjust="0"/>
  </p:normalViewPr>
  <p:slideViewPr>
    <p:cSldViewPr showGuides="1">
      <p:cViewPr varScale="1">
        <p:scale>
          <a:sx n="88" d="100"/>
          <a:sy n="88" d="100"/>
        </p:scale>
        <p:origin x="90" y="744"/>
      </p:cViewPr>
      <p:guideLst>
        <p:guide orient="horz" pos="1620"/>
        <p:guide orient="horz" pos="3117"/>
        <p:guide orient="horz" pos="350"/>
        <p:guide orient="horz" pos="146"/>
        <p:guide orient="horz" pos="826"/>
        <p:guide orient="horz" pos="917"/>
        <p:guide orient="horz" pos="3003"/>
        <p:guide pos="2880"/>
        <p:guide pos="113"/>
        <p:guide pos="5647"/>
        <p:guide pos="5148"/>
        <p:guide pos="5035"/>
        <p:guide pos="226"/>
        <p:guide pos="553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-3870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85B4C-A22D-49B9-92F2-B11E94297261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67375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2A805-C6E2-411F-9012-48835965073A}" type="datetimeFigureOut">
              <a:rPr lang="de-DE" smtClean="0"/>
              <a:pPr/>
              <a:t>02.07.2014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EFEC1-7EDD-4199-82B3-194936FA763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7346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t>geo-tagged articles</a:t>
            </a:r>
          </a:p>
        </p:txBody>
      </p:sp>
    </p:spTree>
    <p:extLst>
      <p:ext uri="{BB962C8B-B14F-4D97-AF65-F5344CB8AC3E}">
        <p14:creationId xmlns:p14="http://schemas.microsoft.com/office/powerpoint/2010/main" val="60481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PTNP – </a:t>
            </a:r>
            <a:r>
              <a:rPr lang="de-DE" dirty="0" err="1" smtClean="0"/>
              <a:t>Portugisische</a:t>
            </a:r>
            <a:r>
              <a:rPr lang="de-DE" baseline="0" dirty="0" smtClean="0"/>
              <a:t> Personen Normdatei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5898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905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Antworten!!!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97776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PTNP – </a:t>
            </a:r>
            <a:r>
              <a:rPr lang="de-DE" dirty="0" err="1" smtClean="0"/>
              <a:t>Portugisische</a:t>
            </a:r>
            <a:r>
              <a:rPr lang="de-DE" baseline="0" dirty="0" smtClean="0"/>
              <a:t> Personen Normdatei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105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9117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5327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358775">
              <a:buNone/>
            </a:pPr>
            <a:r>
              <a:rPr lang="de-DE" sz="1800" dirty="0" smtClean="0"/>
              <a:t> Nutzer findet schneller die gewünschte Eigenschaft </a:t>
            </a:r>
          </a:p>
          <a:p>
            <a:pPr marL="358775" lvl="2" indent="0">
              <a:buNone/>
            </a:pPr>
            <a:r>
              <a:rPr lang="de-DE" dirty="0" smtClean="0"/>
              <a:t>	</a:t>
            </a:r>
            <a:r>
              <a:rPr lang="de-DE" sz="1800" dirty="0" smtClean="0">
                <a:solidFill>
                  <a:srgbClr val="00B050"/>
                </a:solidFill>
              </a:rPr>
              <a:t>Informationen</a:t>
            </a:r>
            <a:endParaRPr lang="de-DE" dirty="0" smtClean="0">
              <a:solidFill>
                <a:srgbClr val="00B050"/>
              </a:solidFill>
            </a:endParaRPr>
          </a:p>
          <a:p>
            <a:r>
              <a:rPr lang="de-DE" sz="1800" dirty="0" smtClean="0"/>
              <a:t> Nutzer wählen seltener irrtümlich nicht geeignete Eigenschaften aus</a:t>
            </a:r>
          </a:p>
          <a:p>
            <a:pPr marL="0" lvl="1" indent="0">
              <a:buNone/>
            </a:pPr>
            <a:r>
              <a:rPr lang="de-DE" dirty="0" smtClean="0"/>
              <a:t>	</a:t>
            </a:r>
            <a:r>
              <a:rPr lang="de-DE" sz="1800" dirty="0" smtClean="0">
                <a:solidFill>
                  <a:srgbClr val="00B050"/>
                </a:solidFill>
              </a:rPr>
              <a:t>Daten-Qualität 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1096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358775">
              <a:buNone/>
            </a:pPr>
            <a:r>
              <a:rPr lang="de-DE" sz="1800" dirty="0" smtClean="0"/>
              <a:t> Nutzer findet schneller die gewünschte Eigenschaft </a:t>
            </a:r>
          </a:p>
          <a:p>
            <a:pPr marL="358775" lvl="2" indent="0">
              <a:buNone/>
            </a:pPr>
            <a:r>
              <a:rPr lang="de-DE" dirty="0" smtClean="0"/>
              <a:t>	</a:t>
            </a:r>
            <a:r>
              <a:rPr lang="de-DE" sz="1800" dirty="0" smtClean="0">
                <a:solidFill>
                  <a:srgbClr val="00B050"/>
                </a:solidFill>
              </a:rPr>
              <a:t>Informationen</a:t>
            </a:r>
            <a:endParaRPr lang="de-DE" dirty="0" smtClean="0">
              <a:solidFill>
                <a:srgbClr val="00B050"/>
              </a:solidFill>
            </a:endParaRPr>
          </a:p>
          <a:p>
            <a:r>
              <a:rPr lang="de-DE" sz="1800" dirty="0" smtClean="0"/>
              <a:t> Nutzer wählen seltener irrtümlich nicht geeignete Eigenschaften aus</a:t>
            </a:r>
          </a:p>
          <a:p>
            <a:pPr marL="0" lvl="1" indent="0">
              <a:buNone/>
            </a:pPr>
            <a:r>
              <a:rPr lang="de-DE" dirty="0" smtClean="0"/>
              <a:t>	</a:t>
            </a:r>
            <a:r>
              <a:rPr lang="de-DE" sz="1800" dirty="0" smtClean="0">
                <a:solidFill>
                  <a:srgbClr val="00B050"/>
                </a:solidFill>
              </a:rPr>
              <a:t>Daten-Qualität 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0105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PTNP – </a:t>
            </a:r>
            <a:r>
              <a:rPr lang="de-DE" dirty="0" err="1" smtClean="0"/>
              <a:t>Portugisische</a:t>
            </a:r>
            <a:r>
              <a:rPr lang="de-DE" baseline="0" dirty="0" smtClean="0"/>
              <a:t> Personen Normdatei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1272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1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4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5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6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7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8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x_01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028" name="Object 2"/>
          <p:cNvGraphicFramePr>
            <a:graphicFrameLocks noChangeAspect="1"/>
          </p:cNvGraphicFramePr>
          <p:nvPr/>
        </p:nvGraphicFramePr>
        <p:xfrm>
          <a:off x="5815482" y="179388"/>
          <a:ext cx="2412000" cy="1380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3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482" y="179388"/>
                        <a:ext cx="2412000" cy="13803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In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1267" name="Object 7"/>
          <p:cNvGraphicFramePr>
            <a:graphicFrameLocks noChangeAspect="1"/>
          </p:cNvGraphicFramePr>
          <p:nvPr/>
        </p:nvGraphicFramePr>
        <p:xfrm>
          <a:off x="7412038" y="195263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12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38" y="195263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L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79511" y="231775"/>
            <a:ext cx="7813551" cy="10795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7813675" cy="3312000"/>
          </a:xfrm>
        </p:spPr>
        <p:txBody>
          <a:bodyPr wrap="square"/>
          <a:lstStyle>
            <a:lvl1pPr marL="0" indent="0">
              <a:lnSpc>
                <a:spcPts val="1800"/>
              </a:lnSpc>
              <a:spcAft>
                <a:spcPts val="650"/>
              </a:spcAft>
              <a:buSzPct val="25000"/>
              <a:tabLst/>
              <a:defRPr sz="1600"/>
            </a:lvl1pPr>
            <a:lvl2pPr marL="358775" indent="-358775">
              <a:lnSpc>
                <a:spcPts val="1800"/>
              </a:lnSpc>
              <a:spcAft>
                <a:spcPts val="600"/>
              </a:spcAft>
              <a:defRPr sz="1600"/>
            </a:lvl2pPr>
            <a:lvl3pPr marL="719138" indent="-360363">
              <a:lnSpc>
                <a:spcPts val="1800"/>
              </a:lnSpc>
              <a:spcAft>
                <a:spcPts val="600"/>
              </a:spcAft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37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7F59DC8-C1BA-41CF-BB0E-590FBCD0ECE0}" type="datetime1">
              <a:rPr lang="de-DE" smtClean="0"/>
              <a:t>02.07.2014</a:t>
            </a:fld>
            <a:endParaRPr lang="de-DE" dirty="0"/>
          </a:p>
        </p:txBody>
      </p:sp>
      <p:sp>
        <p:nvSpPr>
          <p:cNvPr id="38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39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79512" y="231775"/>
            <a:ext cx="7813551" cy="10795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8" y="1455263"/>
            <a:ext cx="3816548" cy="3312000"/>
          </a:xfrm>
        </p:spPr>
        <p:txBody>
          <a:bodyPr wrap="square"/>
          <a:lstStyle>
            <a:lvl1pPr>
              <a:buSzPct val="25000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5" name="Inhaltsplatzhalter 3"/>
          <p:cNvSpPr>
            <a:spLocks noGrp="1"/>
          </p:cNvSpPr>
          <p:nvPr>
            <p:ph sz="quarter" idx="11"/>
          </p:nvPr>
        </p:nvSpPr>
        <p:spPr>
          <a:xfrm>
            <a:off x="4176712" y="1455738"/>
            <a:ext cx="3816349" cy="3311525"/>
          </a:xfrm>
        </p:spPr>
        <p:txBody>
          <a:bodyPr/>
          <a:lstStyle>
            <a:lvl1pPr>
              <a:buSzPct val="25000"/>
              <a:buFont typeface="Verdana" pitchFamily="34" charset="0"/>
              <a:buChar char=" 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E688D93-5728-49FD-B519-D81564D12493}" type="datetime1">
              <a:rPr lang="de-DE" smtClean="0"/>
              <a:t>02.07.2014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8F5A8A5-FF05-4A5A-878D-3401A11BE5F3}" type="datetime1">
              <a:rPr lang="de-DE" smtClean="0"/>
              <a:t>02.07.2014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04695-F8A5-415A-A9F4-158E2BE10F69}" type="datetime1">
              <a:rPr lang="de-DE" smtClean="0"/>
              <a:t>02.07.2014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1440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254001" y="133350"/>
            <a:ext cx="8636000" cy="1285875"/>
          </a:xfrm>
          <a:prstGeom prst="rect">
            <a:avLst/>
          </a:prstGeom>
          <a:ln w="12700">
            <a:miter lim="400000"/>
          </a:ln>
        </p:spPr>
        <p:txBody>
          <a:bodyPr/>
          <a:lstStyle>
            <a:lvl1pPr defTabSz="304800">
              <a:defRPr sz="3800" cap="all">
                <a:solidFill>
                  <a:srgbClr val="535353"/>
                </a:solidFill>
                <a:uFillTx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xfrm>
            <a:off x="254001" y="1676400"/>
            <a:ext cx="8636000" cy="3076575"/>
          </a:xfrm>
          <a:prstGeom prst="rect">
            <a:avLst/>
          </a:prstGeom>
          <a:ln w="12700">
            <a:miter lim="400000"/>
          </a:ln>
        </p:spPr>
        <p:txBody>
          <a:bodyPr anchor="ctr"/>
          <a:lstStyle>
            <a:lvl1pPr marL="171450" indent="-171450" defTabSz="304800">
              <a:spcBef>
                <a:spcPts val="2025"/>
              </a:spcBef>
              <a:buClr>
                <a:srgbClr val="535353"/>
              </a:buClr>
              <a:buSzPct val="82000"/>
              <a:defRPr sz="1800">
                <a:solidFill>
                  <a:srgbClr val="535353"/>
                </a:solidFill>
                <a:uFillTx/>
              </a:defRPr>
            </a:lvl1pPr>
            <a:lvl2pPr marL="409575" indent="-171450" defTabSz="304800">
              <a:spcBef>
                <a:spcPts val="2025"/>
              </a:spcBef>
              <a:buClr>
                <a:srgbClr val="535353"/>
              </a:buClr>
              <a:buSzPct val="82000"/>
              <a:defRPr sz="1800">
                <a:solidFill>
                  <a:srgbClr val="535353"/>
                </a:solidFill>
                <a:uFillTx/>
              </a:defRPr>
            </a:lvl2pPr>
            <a:lvl3pPr marL="647700" indent="-171450" defTabSz="304800">
              <a:spcBef>
                <a:spcPts val="2025"/>
              </a:spcBef>
              <a:buClr>
                <a:srgbClr val="535353"/>
              </a:buClr>
              <a:buSzPct val="82000"/>
              <a:defRPr sz="1800">
                <a:solidFill>
                  <a:srgbClr val="535353"/>
                </a:solidFill>
                <a:uFillTx/>
              </a:defRPr>
            </a:lvl3pPr>
            <a:lvl4pPr marL="885825" indent="-171450" defTabSz="304800">
              <a:spcBef>
                <a:spcPts val="2025"/>
              </a:spcBef>
              <a:buClr>
                <a:srgbClr val="535353"/>
              </a:buClr>
              <a:buSzPct val="82000"/>
              <a:defRPr sz="1800">
                <a:solidFill>
                  <a:srgbClr val="535353"/>
                </a:solidFill>
                <a:uFillTx/>
              </a:defRPr>
            </a:lvl4pPr>
            <a:lvl5pPr marL="1123950" indent="-171450" defTabSz="304800">
              <a:spcBef>
                <a:spcPts val="2025"/>
              </a:spcBef>
              <a:buClr>
                <a:srgbClr val="535353"/>
              </a:buClr>
              <a:buSzPct val="82000"/>
              <a:defRPr sz="1800">
                <a:solidFill>
                  <a:srgbClr val="535353"/>
                </a:solidFill>
                <a:uFillTx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800">
                <a:solidFill>
                  <a:srgbClr val="535353"/>
                </a:solidFill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235184749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478B-9DD4-4EAB-962F-AC3248FC2ED5}" type="datetime1">
              <a:rPr lang="de-DE" smtClean="0"/>
              <a:t>02.07.2014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649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1_120ppi.png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2053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 descr="ex_02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3723878"/>
            <a:ext cx="8604000" cy="104338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3077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2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2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18" name="Rechteck 17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410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5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in_01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028" name="Object 7"/>
          <p:cNvGraphicFramePr>
            <a:graphicFrameLocks noChangeAspect="1"/>
          </p:cNvGraphicFramePr>
          <p:nvPr/>
        </p:nvGraphicFramePr>
        <p:xfrm>
          <a:off x="7412014" y="194738"/>
          <a:ext cx="1573188" cy="9007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7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14" y="194738"/>
                        <a:ext cx="1573188" cy="9007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 descr="in_01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7172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1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in_02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1275"/>
            <a:ext cx="8603726" cy="3455988"/>
          </a:xfrm>
          <a:prstGeom prst="rect">
            <a:avLst/>
          </a:prstGeom>
        </p:spPr>
      </p:pic>
      <p:sp>
        <p:nvSpPr>
          <p:cNvPr id="15" name="Rechteck 14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9220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5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7"/>
            <a:ext cx="8208912" cy="863365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In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 descr="in_02_120ppi.png"/>
          <p:cNvPicPr>
            <a:picLocks noChangeAspect="1"/>
          </p:cNvPicPr>
          <p:nvPr userDrawn="1"/>
        </p:nvPicPr>
        <p:blipFill>
          <a:blip r:embed="rId3" cstate="print"/>
          <a:srcRect t="971" b="2951"/>
          <a:stretch>
            <a:fillRect/>
          </a:stretch>
        </p:blipFill>
        <p:spPr>
          <a:xfrm>
            <a:off x="360613" y="1312006"/>
            <a:ext cx="8604000" cy="3455988"/>
          </a:xfrm>
          <a:prstGeom prst="rect">
            <a:avLst/>
          </a:prstGeom>
        </p:spPr>
      </p:pic>
      <p:graphicFrame>
        <p:nvGraphicFramePr>
          <p:cNvPr id="8196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5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2819"/>
            <a:ext cx="8208912" cy="86444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Ex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922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5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387" y="1455738"/>
            <a:ext cx="7813675" cy="3311524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Aufzählung</a:t>
            </a:r>
          </a:p>
          <a:p>
            <a:pPr lvl="2"/>
            <a:r>
              <a:rPr lang="de-DE" dirty="0" smtClean="0"/>
              <a:t>Unterpunkt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79511" y="231775"/>
            <a:ext cx="7813551" cy="10800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/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pic>
        <p:nvPicPr>
          <p:cNvPr id="6" name="Picture 25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22"/>
          <a:stretch>
            <a:fillRect/>
          </a:stretch>
        </p:blipFill>
        <p:spPr bwMode="auto">
          <a:xfrm>
            <a:off x="8158110" y="161105"/>
            <a:ext cx="828092" cy="4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1005C58-6B53-45DF-8D63-9586E5FF5A6D}" type="datetime1">
              <a:rPr lang="de-DE" smtClean="0"/>
              <a:t>02.07.2014</a:t>
            </a:fld>
            <a:endParaRPr lang="de-DE" dirty="0"/>
          </a:p>
        </p:txBody>
      </p:sp>
      <p:sp>
        <p:nvSpPr>
          <p:cNvPr id="50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1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7" r:id="rId8"/>
    <p:sldLayoutId id="2147483669" r:id="rId9"/>
    <p:sldLayoutId id="2147483676" r:id="rId10"/>
    <p:sldLayoutId id="2147483679" r:id="rId11"/>
    <p:sldLayoutId id="2147483671" r:id="rId12"/>
    <p:sldLayoutId id="2147483678" r:id="rId13"/>
    <p:sldLayoutId id="2147483682" r:id="rId14"/>
    <p:sldLayoutId id="2147483683" r:id="rId15"/>
    <p:sldLayoutId id="2147483684" r:id="rId1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2000" b="0" kern="1200" baseline="0">
          <a:solidFill>
            <a:srgbClr val="DD6108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1800"/>
        </a:lnSpc>
        <a:spcBef>
          <a:spcPts val="0"/>
        </a:spcBef>
        <a:spcAft>
          <a:spcPts val="650"/>
        </a:spcAft>
        <a:buClr>
          <a:schemeClr val="bg1"/>
        </a:buClr>
        <a:buSzPct val="25000"/>
        <a:buFont typeface="Verdana" pitchFamily="34" charset="0"/>
        <a:buChar char=" 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-358775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■"/>
        <a:defRPr sz="160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19138" indent="-360363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Verdana" pitchFamily="34" charset="0"/>
        <a:buChar char="□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1.wdp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67544" y="4083918"/>
            <a:ext cx="8208912" cy="683344"/>
          </a:xfrm>
        </p:spPr>
        <p:txBody>
          <a:bodyPr/>
          <a:lstStyle/>
          <a:p>
            <a:r>
              <a:rPr lang="de-DE" dirty="0"/>
              <a:t>Sebastian </a:t>
            </a:r>
            <a:r>
              <a:rPr lang="de-DE" dirty="0" smtClean="0"/>
              <a:t>Brückner, Christian </a:t>
            </a:r>
            <a:r>
              <a:rPr lang="de-DE" dirty="0"/>
              <a:t>Dullweber, Moritz </a:t>
            </a:r>
            <a:r>
              <a:rPr lang="de-DE" dirty="0" smtClean="0"/>
              <a:t>Finke,</a:t>
            </a:r>
          </a:p>
          <a:p>
            <a:r>
              <a:rPr lang="de-DE" dirty="0" smtClean="0"/>
              <a:t>Alexander Lehmann, Felix Niemeyer, Virginia </a:t>
            </a:r>
            <a:r>
              <a:rPr lang="de-DE" dirty="0" smtClean="0"/>
              <a:t>Weidhaas</a:t>
            </a:r>
          </a:p>
        </p:txBody>
      </p:sp>
      <p:sp>
        <p:nvSpPr>
          <p:cNvPr id="11" name="Titel 1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Das Wissen der Welt erweitern – Big Data zum </a:t>
            </a:r>
            <a:r>
              <a:rPr lang="de-DE" dirty="0" smtClean="0"/>
              <a:t>Mitmachen</a:t>
            </a:r>
            <a:br>
              <a:rPr lang="de-DE" dirty="0" smtClean="0"/>
            </a:br>
            <a:r>
              <a:rPr lang="de-DE" sz="1400" dirty="0" smtClean="0"/>
              <a:t>Unterstützung der Datenvervollständigung von Wikidata mit Assoziationsregeln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Wikidata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" r="21520" b="2814"/>
          <a:stretch/>
        </p:blipFill>
        <p:spPr bwMode="auto">
          <a:xfrm>
            <a:off x="107504" y="1614224"/>
            <a:ext cx="2164298" cy="18217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3688" y="3487028"/>
            <a:ext cx="19030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accent2"/>
                </a:solidFill>
              </a:rPr>
              <a:t>Geographische Angaben</a:t>
            </a:r>
            <a:endParaRPr lang="en-US" sz="1100" dirty="0">
              <a:solidFill>
                <a:schemeClr val="accent2"/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40" r="12493"/>
          <a:stretch/>
        </p:blipFill>
        <p:spPr bwMode="auto">
          <a:xfrm>
            <a:off x="2376296" y="1619505"/>
            <a:ext cx="2628900" cy="1816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647031" y="3481731"/>
            <a:ext cx="20874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accent2"/>
                </a:solidFill>
              </a:rPr>
              <a:t>Orte in der Nähe des HPIs </a:t>
            </a:r>
            <a:endParaRPr lang="en-US" sz="1100" dirty="0">
              <a:solidFill>
                <a:schemeClr val="accent2"/>
              </a:solidFill>
            </a:endParaRPr>
          </a:p>
        </p:txBody>
      </p:sp>
      <p:pic>
        <p:nvPicPr>
          <p:cNvPr id="10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1624706"/>
            <a:ext cx="3850581" cy="1811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576790" y="3481731"/>
            <a:ext cx="29931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accent2"/>
                </a:solidFill>
              </a:rPr>
              <a:t>Zeitstrahl zu einem </a:t>
            </a:r>
            <a:r>
              <a:rPr lang="de-DE" sz="1100" dirty="0" smtClean="0">
                <a:solidFill>
                  <a:schemeClr val="accent2"/>
                </a:solidFill>
              </a:rPr>
              <a:t>bestimmten </a:t>
            </a:r>
            <a:r>
              <a:rPr lang="de-DE" sz="1100" dirty="0" smtClean="0">
                <a:solidFill>
                  <a:schemeClr val="accent2"/>
                </a:solidFill>
              </a:rPr>
              <a:t>Thema</a:t>
            </a:r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7544" y="843557"/>
            <a:ext cx="8424936" cy="6480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27583" y="950987"/>
            <a:ext cx="531940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Vorteil der </a:t>
            </a:r>
            <a:r>
              <a:rPr lang="de-DE" sz="2000" dirty="0" smtClean="0"/>
              <a:t>strukturierten </a:t>
            </a:r>
            <a:r>
              <a:rPr lang="de-DE" sz="2000" dirty="0" smtClean="0"/>
              <a:t>Speicherung: </a:t>
            </a:r>
          </a:p>
          <a:p>
            <a:r>
              <a:rPr lang="de-DE" sz="1400" dirty="0" smtClean="0"/>
              <a:t>	</a:t>
            </a:r>
            <a:r>
              <a:rPr lang="de-DE" sz="1400" dirty="0"/>
              <a:t>	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3077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67544" y="843557"/>
            <a:ext cx="8424936" cy="194421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Wikidata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27583" y="950987"/>
            <a:ext cx="7749301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Vorteil der </a:t>
            </a:r>
            <a:r>
              <a:rPr lang="de-DE" sz="2000" dirty="0" smtClean="0"/>
              <a:t>strukturierten </a:t>
            </a:r>
            <a:r>
              <a:rPr lang="de-DE" sz="2000" dirty="0" smtClean="0"/>
              <a:t>Speicherung: </a:t>
            </a:r>
          </a:p>
          <a:p>
            <a:endParaRPr lang="de-DE" sz="2000" dirty="0" smtClean="0"/>
          </a:p>
          <a:p>
            <a:r>
              <a:rPr lang="de-DE" sz="1400" dirty="0" smtClean="0"/>
              <a:t>      - „Welches Bundesland hat die meisten Städte mit weiblichen Bürgermeistern?“</a:t>
            </a:r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</a:t>
            </a:r>
          </a:p>
          <a:p>
            <a:r>
              <a:rPr lang="de-DE" sz="1400" dirty="0" smtClean="0"/>
              <a:t>      - „Wie viele Länder kann man aus Deutschland erreichen, wenn man </a:t>
            </a:r>
          </a:p>
          <a:p>
            <a:r>
              <a:rPr lang="de-DE" sz="1400" dirty="0" smtClean="0"/>
              <a:t>		nicht mehr als ein weiteres Land durchfährt?“</a:t>
            </a:r>
          </a:p>
          <a:p>
            <a:r>
              <a:rPr lang="de-DE" sz="1400" dirty="0"/>
              <a:t>	</a:t>
            </a:r>
            <a:endParaRPr lang="de-DE" sz="1400" dirty="0" smtClean="0"/>
          </a:p>
          <a:p>
            <a:r>
              <a:rPr lang="de-DE" sz="1400" dirty="0"/>
              <a:t>	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49228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71"/>
          <a:stretch/>
        </p:blipFill>
        <p:spPr bwMode="auto">
          <a:xfrm>
            <a:off x="-9294" y="699541"/>
            <a:ext cx="9153293" cy="4464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: </a:t>
            </a:r>
            <a:r>
              <a:rPr lang="de-DE" dirty="0" smtClean="0"/>
              <a:t>Items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1619672" y="1637456"/>
            <a:ext cx="3384376" cy="504056"/>
          </a:xfrm>
          <a:prstGeom prst="ellipse">
            <a:avLst/>
          </a:prstGeom>
          <a:noFill/>
          <a:ln w="28575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stCxn id="8" idx="0"/>
          </p:cNvCxnSpPr>
          <p:nvPr/>
        </p:nvCxnSpPr>
        <p:spPr>
          <a:xfrm flipH="1" flipV="1">
            <a:off x="1907704" y="627534"/>
            <a:ext cx="1404156" cy="1009922"/>
          </a:xfrm>
          <a:prstGeom prst="line">
            <a:avLst/>
          </a:prstGeom>
          <a:ln w="28575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07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71"/>
          <a:stretch/>
        </p:blipFill>
        <p:spPr bwMode="auto">
          <a:xfrm>
            <a:off x="-9294" y="699541"/>
            <a:ext cx="9153293" cy="4464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Aussagen = Eigenschaft + Wert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1691680" y="2762757"/>
            <a:ext cx="1842886" cy="313049"/>
          </a:xfrm>
          <a:prstGeom prst="ellipse">
            <a:avLst/>
          </a:prstGeom>
          <a:noFill/>
          <a:ln w="28575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stCxn id="8" idx="0"/>
          </p:cNvCxnSpPr>
          <p:nvPr/>
        </p:nvCxnSpPr>
        <p:spPr>
          <a:xfrm flipV="1">
            <a:off x="2613123" y="664204"/>
            <a:ext cx="14661" cy="2098553"/>
          </a:xfrm>
          <a:prstGeom prst="line">
            <a:avLst/>
          </a:prstGeom>
          <a:ln w="28575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3655853" y="2762096"/>
            <a:ext cx="1015039" cy="313710"/>
          </a:xfrm>
          <a:prstGeom prst="ellipse">
            <a:avLst/>
          </a:prstGeom>
          <a:noFill/>
          <a:ln w="28575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17" idx="0"/>
          </p:cNvCxnSpPr>
          <p:nvPr/>
        </p:nvCxnSpPr>
        <p:spPr>
          <a:xfrm flipH="1" flipV="1">
            <a:off x="3995936" y="664204"/>
            <a:ext cx="167437" cy="2097892"/>
          </a:xfrm>
          <a:prstGeom prst="line">
            <a:avLst/>
          </a:prstGeom>
          <a:ln w="28575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660232" y="3435846"/>
            <a:ext cx="1944216" cy="1300356"/>
          </a:xfrm>
          <a:prstGeom prst="rect">
            <a:avLst/>
          </a:prstGeom>
          <a:ln w="6350"/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68580" tIns="34290" rIns="68580" bIns="34290" rtlCol="0">
            <a:spAutoFit/>
          </a:bodyPr>
          <a:lstStyle/>
          <a:p>
            <a:r>
              <a:rPr lang="de-DE" sz="2000" dirty="0" smtClean="0"/>
              <a:t>Diese Daten werden von </a:t>
            </a:r>
            <a:r>
              <a:rPr lang="de-DE" sz="2000" b="1" dirty="0" smtClean="0"/>
              <a:t>Nutzern</a:t>
            </a:r>
            <a:r>
              <a:rPr lang="de-DE" sz="2000" dirty="0" smtClean="0"/>
              <a:t> eingetragen!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38023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79388" y="699542"/>
            <a:ext cx="5544740" cy="403244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sz="2000" b="1" dirty="0" smtClean="0"/>
              <a:t>Potsdam</a:t>
            </a:r>
            <a:endParaRPr lang="de-DE" b="1" dirty="0" smtClean="0"/>
          </a:p>
          <a:p>
            <a:endParaRPr lang="de-DE" dirty="0" smtClean="0"/>
          </a:p>
          <a:p>
            <a:r>
              <a:rPr lang="de-DE" dirty="0" smtClean="0"/>
              <a:t>Einwohnerzahl		161.097</a:t>
            </a:r>
          </a:p>
          <a:p>
            <a:r>
              <a:rPr lang="de-DE" dirty="0" smtClean="0"/>
              <a:t>Bundesland		Brandenburg</a:t>
            </a:r>
          </a:p>
          <a:p>
            <a:endParaRPr lang="de-DE" dirty="0"/>
          </a:p>
          <a:p>
            <a:r>
              <a:rPr lang="de-DE" dirty="0" smtClean="0"/>
              <a:t>[</a:t>
            </a:r>
            <a:r>
              <a:rPr lang="de-DE" dirty="0" smtClean="0">
                <a:solidFill>
                  <a:srgbClr val="0070C0"/>
                </a:solidFill>
              </a:rPr>
              <a:t>hinzufügen</a:t>
            </a:r>
            <a:r>
              <a:rPr lang="de-DE" dirty="0" smtClean="0"/>
              <a:t>]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251520" y="2602771"/>
            <a:ext cx="2664296" cy="16948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 err="1" smtClean="0"/>
              <a:t>Pokedex</a:t>
            </a:r>
            <a:r>
              <a:rPr lang="de-DE" dirty="0" smtClean="0"/>
              <a:t>-ID</a:t>
            </a:r>
          </a:p>
          <a:p>
            <a:r>
              <a:rPr lang="de-DE" dirty="0" smtClean="0"/>
              <a:t>PTNP</a:t>
            </a:r>
          </a:p>
          <a:p>
            <a:r>
              <a:rPr lang="de-DE" dirty="0" err="1" smtClean="0"/>
              <a:t>Pegi</a:t>
            </a:r>
            <a:r>
              <a:rPr lang="de-DE" dirty="0" smtClean="0"/>
              <a:t>-Altersfreigabe</a:t>
            </a:r>
          </a:p>
          <a:p>
            <a:r>
              <a:rPr lang="de-DE" dirty="0" smtClean="0"/>
              <a:t>Premiere</a:t>
            </a:r>
          </a:p>
          <a:p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 erweitern - bisher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14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251520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251520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b="1" dirty="0" smtClean="0"/>
              <a:t>P</a:t>
            </a:r>
            <a:endParaRPr lang="de-DE" b="1" dirty="0"/>
          </a:p>
        </p:txBody>
      </p:sp>
      <p:grpSp>
        <p:nvGrpSpPr>
          <p:cNvPr id="3" name="Gruppieren 2"/>
          <p:cNvGrpSpPr/>
          <p:nvPr/>
        </p:nvGrpSpPr>
        <p:grpSpPr>
          <a:xfrm>
            <a:off x="5942056" y="2310568"/>
            <a:ext cx="2606942" cy="1856780"/>
            <a:chOff x="5942056" y="2310568"/>
            <a:chExt cx="2606942" cy="1856780"/>
          </a:xfrm>
        </p:grpSpPr>
        <p:pic>
          <p:nvPicPr>
            <p:cNvPr id="13314" name="Picture 2" descr="http://img2.wikia.nocookie.net/__cb20140410195908/pokemon/images/4/48/025Pikachu_OS_anime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2056" y="2310568"/>
              <a:ext cx="1862828" cy="18567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feld 1"/>
            <p:cNvSpPr txBox="1"/>
            <p:nvPr/>
          </p:nvSpPr>
          <p:spPr>
            <a:xfrm>
              <a:off x="7804884" y="2630577"/>
              <a:ext cx="74411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8000" dirty="0" smtClean="0">
                  <a:solidFill>
                    <a:srgbClr val="FF0000"/>
                  </a:solidFill>
                </a:rPr>
                <a:t>?</a:t>
              </a:r>
              <a:endParaRPr lang="de-DE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8817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animBg="1"/>
      <p:bldP spid="7" grpId="0" animBg="1"/>
      <p:bldP spid="9" grpId="0" uiExpan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3600" dirty="0" smtClean="0"/>
              <a:t>Vorschläge für </a:t>
            </a:r>
            <a:r>
              <a:rPr lang="de-DE" sz="3600" dirty="0" smtClean="0"/>
              <a:t>Eigenschaften</a:t>
            </a:r>
            <a:endParaRPr lang="de-DE" sz="3600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z="1800" dirty="0" smtClean="0"/>
              <a:t>Der </a:t>
            </a:r>
            <a:r>
              <a:rPr lang="de-DE" sz="1800" dirty="0" err="1" smtClean="0"/>
              <a:t>PropertySuggester</a:t>
            </a:r>
            <a:endParaRPr lang="de-DE" sz="18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0" y="4911725"/>
            <a:ext cx="215900" cy="180975"/>
          </a:xfrm>
        </p:spPr>
        <p:txBody>
          <a:bodyPr/>
          <a:lstStyle/>
          <a:p>
            <a:fld id="{AD7EDDA2-D529-494D-8DD4-5843EC9A48A2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043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9" name="Picture 7" descr="C:\repos\wikidata.lib\visualisation\vis ohne waisen 2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" t="13997" r="-1" b="13791"/>
          <a:stretch/>
        </p:blipFill>
        <p:spPr bwMode="auto">
          <a:xfrm>
            <a:off x="1987779" y="48694"/>
            <a:ext cx="4886971" cy="507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1" name="Picture 9" descr="C:\repos\wikidata.lib\visualisation\vis ohne waisen 2_z2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5" t="47624" r="22972"/>
          <a:stretch/>
        </p:blipFill>
        <p:spPr bwMode="auto">
          <a:xfrm>
            <a:off x="3923927" y="1117600"/>
            <a:ext cx="5016874" cy="26416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393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2.22222E-6 L -0.21285 -0.0027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3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42" y="-15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" dur="indefinite"/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79388" y="699542"/>
            <a:ext cx="5544740" cy="403244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sz="2000" b="1" dirty="0" smtClean="0"/>
              <a:t>Potsdam</a:t>
            </a:r>
            <a:endParaRPr lang="de-DE" b="1" dirty="0" smtClean="0"/>
          </a:p>
          <a:p>
            <a:endParaRPr lang="de-DE" dirty="0" smtClean="0"/>
          </a:p>
          <a:p>
            <a:r>
              <a:rPr lang="de-DE" dirty="0" smtClean="0"/>
              <a:t>Einwohnerzahl		161.097</a:t>
            </a:r>
          </a:p>
          <a:p>
            <a:r>
              <a:rPr lang="de-DE" dirty="0" smtClean="0"/>
              <a:t>Bundesland		Brandenburg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51520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de-DE" b="1" dirty="0"/>
          </a:p>
        </p:txBody>
      </p:sp>
      <p:sp>
        <p:nvSpPr>
          <p:cNvPr id="11" name="Rechteck 10"/>
          <p:cNvSpPr/>
          <p:nvPr/>
        </p:nvSpPr>
        <p:spPr>
          <a:xfrm>
            <a:off x="251520" y="2605120"/>
            <a:ext cx="2664296" cy="16948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/>
              <a:t>Ortsvorwahl</a:t>
            </a:r>
          </a:p>
          <a:p>
            <a:r>
              <a:rPr lang="de-DE" dirty="0" smtClean="0"/>
              <a:t>Gemeinsame Grenze</a:t>
            </a:r>
          </a:p>
          <a:p>
            <a:r>
              <a:rPr lang="de-DE" dirty="0" smtClean="0"/>
              <a:t>Postleitzahl</a:t>
            </a:r>
          </a:p>
          <a:p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 erweitern – mit Eigenschafts-Vorschlägen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17</a:t>
            </a:fld>
            <a:endParaRPr lang="de-DE"/>
          </a:p>
        </p:txBody>
      </p:sp>
      <p:sp>
        <p:nvSpPr>
          <p:cNvPr id="7" name="Ellipse 6"/>
          <p:cNvSpPr/>
          <p:nvPr/>
        </p:nvSpPr>
        <p:spPr>
          <a:xfrm>
            <a:off x="179512" y="1275606"/>
            <a:ext cx="1918309" cy="394567"/>
          </a:xfrm>
          <a:prstGeom prst="ellipse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400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79388" y="699542"/>
            <a:ext cx="5544740" cy="403244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sz="2000" b="1" dirty="0" smtClean="0"/>
              <a:t>Potsdam</a:t>
            </a:r>
            <a:endParaRPr lang="de-DE" b="1" dirty="0" smtClean="0"/>
          </a:p>
          <a:p>
            <a:endParaRPr lang="de-DE" dirty="0" smtClean="0"/>
          </a:p>
          <a:p>
            <a:r>
              <a:rPr lang="de-DE" dirty="0" smtClean="0"/>
              <a:t>Einwohnerzahl		161.097</a:t>
            </a:r>
          </a:p>
          <a:p>
            <a:r>
              <a:rPr lang="de-DE" dirty="0" smtClean="0"/>
              <a:t>Bundesland		Brandenburg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51520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b="1" dirty="0" smtClean="0"/>
              <a:t>P</a:t>
            </a:r>
            <a:endParaRPr lang="de-DE" b="1" dirty="0"/>
          </a:p>
        </p:txBody>
      </p:sp>
      <p:sp>
        <p:nvSpPr>
          <p:cNvPr id="11" name="Rechteck 10"/>
          <p:cNvSpPr/>
          <p:nvPr/>
        </p:nvSpPr>
        <p:spPr>
          <a:xfrm>
            <a:off x="251520" y="2605120"/>
            <a:ext cx="2664296" cy="16948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 smtClean="0"/>
              <a:t>Postleitzahl</a:t>
            </a:r>
          </a:p>
          <a:p>
            <a:r>
              <a:rPr lang="de-DE" dirty="0" smtClean="0"/>
              <a:t>Partnerstadt</a:t>
            </a:r>
          </a:p>
          <a:p>
            <a:r>
              <a:rPr lang="de-DE" dirty="0" smtClean="0"/>
              <a:t>Parlament</a:t>
            </a:r>
          </a:p>
          <a:p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 erweitern – mit </a:t>
            </a:r>
            <a:r>
              <a:rPr lang="de-DE" dirty="0"/>
              <a:t>Eigenschafts-Vorschlägen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6193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79388" y="699542"/>
            <a:ext cx="5544740" cy="403244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sz="2000" b="1" dirty="0" smtClean="0"/>
              <a:t>Potsdam</a:t>
            </a:r>
            <a:endParaRPr lang="de-DE" b="1" dirty="0" smtClean="0"/>
          </a:p>
          <a:p>
            <a:endParaRPr lang="de-DE" dirty="0" smtClean="0"/>
          </a:p>
          <a:p>
            <a:r>
              <a:rPr lang="de-DE" dirty="0" smtClean="0"/>
              <a:t>Einwohnerzahl		161.097</a:t>
            </a:r>
          </a:p>
          <a:p>
            <a:r>
              <a:rPr lang="de-DE" dirty="0" smtClean="0"/>
              <a:t>Bundesland		Brandenburg</a:t>
            </a:r>
          </a:p>
          <a:p>
            <a:r>
              <a:rPr lang="de-DE" b="1" dirty="0"/>
              <a:t>Postleitzahl		14482, …</a:t>
            </a:r>
            <a:endParaRPr lang="de-DE" b="1" dirty="0"/>
          </a:p>
          <a:p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 erweitern – mit </a:t>
            </a:r>
            <a:r>
              <a:rPr lang="de-DE" dirty="0"/>
              <a:t>Eigenschafts-Vorschlägen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254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0" y="0"/>
            <a:ext cx="9156700" cy="51435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round/>
          </a:ln>
        </p:spPr>
        <p:txBody>
          <a:bodyPr lIns="28575" tIns="28575" rIns="28575" bIns="28575"/>
          <a:lstStyle/>
          <a:p>
            <a:pPr algn="ctr" defTabSz="3048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  <a:endParaRPr i="1" dirty="0"/>
          </a:p>
        </p:txBody>
      </p:sp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de-DE" b="1" dirty="0" smtClean="0"/>
              <a:t>Englische</a:t>
            </a:r>
            <a:r>
              <a:rPr lang="de-DE" dirty="0" smtClean="0"/>
              <a:t> Wikipedia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182105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79388" y="699542"/>
            <a:ext cx="5544740" cy="403244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sz="2000" b="1" dirty="0" smtClean="0"/>
              <a:t>Potsdam</a:t>
            </a:r>
            <a:endParaRPr lang="de-DE" b="1" dirty="0" smtClean="0"/>
          </a:p>
          <a:p>
            <a:endParaRPr lang="de-DE" dirty="0" smtClean="0"/>
          </a:p>
          <a:p>
            <a:r>
              <a:rPr lang="de-DE" dirty="0" smtClean="0"/>
              <a:t>Einwohnerzahl		161.097</a:t>
            </a:r>
          </a:p>
          <a:p>
            <a:r>
              <a:rPr lang="de-DE" dirty="0" smtClean="0"/>
              <a:t>Bundesland		Brandenburg</a:t>
            </a:r>
          </a:p>
          <a:p>
            <a:r>
              <a:rPr lang="de-DE" dirty="0" smtClean="0"/>
              <a:t>Postleitzahl		14482, …</a:t>
            </a:r>
            <a:endParaRPr lang="de-DE" dirty="0" smtClean="0"/>
          </a:p>
          <a:p>
            <a:endParaRPr lang="de-DE" dirty="0"/>
          </a:p>
          <a:p>
            <a:r>
              <a:rPr lang="de-DE" b="1" dirty="0" smtClean="0"/>
              <a:t>Staat</a:t>
            </a:r>
            <a:endParaRPr lang="de-DE" b="1" dirty="0"/>
          </a:p>
        </p:txBody>
      </p:sp>
      <p:sp>
        <p:nvSpPr>
          <p:cNvPr id="9" name="Rechteck 8"/>
          <p:cNvSpPr/>
          <p:nvPr/>
        </p:nvSpPr>
        <p:spPr>
          <a:xfrm>
            <a:off x="2860911" y="2418580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de-DE" b="1" dirty="0"/>
          </a:p>
        </p:txBody>
      </p:sp>
      <p:sp>
        <p:nvSpPr>
          <p:cNvPr id="10" name="Rechteck 9"/>
          <p:cNvSpPr/>
          <p:nvPr/>
        </p:nvSpPr>
        <p:spPr>
          <a:xfrm>
            <a:off x="2862151" y="2418580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b="1" dirty="0" smtClean="0"/>
              <a:t>D</a:t>
            </a:r>
            <a:endParaRPr lang="de-DE" b="1" dirty="0"/>
          </a:p>
        </p:txBody>
      </p:sp>
      <p:sp>
        <p:nvSpPr>
          <p:cNvPr id="11" name="Rechteck 10"/>
          <p:cNvSpPr/>
          <p:nvPr/>
        </p:nvSpPr>
        <p:spPr>
          <a:xfrm>
            <a:off x="2862151" y="2893152"/>
            <a:ext cx="2664296" cy="16948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 smtClean="0"/>
              <a:t>Don Quijote</a:t>
            </a:r>
          </a:p>
          <a:p>
            <a:r>
              <a:rPr lang="de-DE" dirty="0" smtClean="0"/>
              <a:t>Dinosaurier</a:t>
            </a:r>
          </a:p>
          <a:p>
            <a:r>
              <a:rPr lang="de-DE" dirty="0" smtClean="0"/>
              <a:t>Das Leben, das Uni…</a:t>
            </a:r>
          </a:p>
          <a:p>
            <a:r>
              <a:rPr lang="de-DE" dirty="0" smtClean="0"/>
              <a:t>Dubai</a:t>
            </a:r>
          </a:p>
          <a:p>
            <a:r>
              <a:rPr lang="de-DE" dirty="0" smtClean="0"/>
              <a:t>Dienstag</a:t>
            </a:r>
          </a:p>
          <a:p>
            <a:r>
              <a:rPr lang="de-DE" dirty="0" smtClean="0"/>
              <a:t>…</a:t>
            </a:r>
          </a:p>
        </p:txBody>
      </p:sp>
      <p:sp>
        <p:nvSpPr>
          <p:cNvPr id="8" name="Rechteck 7"/>
          <p:cNvSpPr/>
          <p:nvPr/>
        </p:nvSpPr>
        <p:spPr>
          <a:xfrm>
            <a:off x="2861531" y="2893152"/>
            <a:ext cx="2664296" cy="16948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 smtClean="0"/>
              <a:t>Dessertbananen</a:t>
            </a:r>
          </a:p>
          <a:p>
            <a:r>
              <a:rPr lang="de-DE" dirty="0" smtClean="0"/>
              <a:t>Deutsch</a:t>
            </a:r>
          </a:p>
          <a:p>
            <a:r>
              <a:rPr lang="de-DE" dirty="0" smtClean="0"/>
              <a:t>Deutschland</a:t>
            </a:r>
          </a:p>
          <a:p>
            <a:r>
              <a:rPr lang="de-DE" dirty="0" smtClean="0"/>
              <a:t>Dezember</a:t>
            </a:r>
          </a:p>
          <a:p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2861531" y="2418580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b="1" dirty="0" smtClean="0"/>
              <a:t>De</a:t>
            </a:r>
            <a:endParaRPr lang="de-DE" b="1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 erweitern – bisher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20</a:t>
            </a:fld>
            <a:endParaRPr lang="de-DE"/>
          </a:p>
        </p:txBody>
      </p:sp>
      <p:grpSp>
        <p:nvGrpSpPr>
          <p:cNvPr id="2" name="Gruppieren 1"/>
          <p:cNvGrpSpPr/>
          <p:nvPr/>
        </p:nvGrpSpPr>
        <p:grpSpPr>
          <a:xfrm>
            <a:off x="6113026" y="2437754"/>
            <a:ext cx="2435972" cy="1709084"/>
            <a:chOff x="6113026" y="2437754"/>
            <a:chExt cx="2435972" cy="1709084"/>
          </a:xfrm>
        </p:grpSpPr>
        <p:pic>
          <p:nvPicPr>
            <p:cNvPr id="12" name="Picture 2" descr="http://www.wall-art.de/out/pictures/generated/product/2/680_472_80/Wandtattoo-in-einem-land-vor-unserer-zeit-Littlefoot-2-einzeln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953" r="11692"/>
            <a:stretch/>
          </p:blipFill>
          <p:spPr bwMode="auto">
            <a:xfrm>
              <a:off x="6113026" y="2437754"/>
              <a:ext cx="1880036" cy="17090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feld 12"/>
            <p:cNvSpPr txBox="1"/>
            <p:nvPr/>
          </p:nvSpPr>
          <p:spPr>
            <a:xfrm>
              <a:off x="7804884" y="2630577"/>
              <a:ext cx="74411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8000" dirty="0" smtClean="0">
                  <a:solidFill>
                    <a:srgbClr val="FF0000"/>
                  </a:solidFill>
                </a:rPr>
                <a:t>?</a:t>
              </a:r>
              <a:endParaRPr lang="de-DE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5946599" y="2643758"/>
            <a:ext cx="2609875" cy="1406669"/>
            <a:chOff x="5946599" y="2643758"/>
            <a:chExt cx="2609875" cy="1406669"/>
          </a:xfrm>
        </p:grpSpPr>
        <p:pic>
          <p:nvPicPr>
            <p:cNvPr id="14340" name="Picture 4" descr="http://www.swissfamily.ch/fileadmin/swissfamily/articles/05.Gesundheit/550_Banane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50" r="5242"/>
            <a:stretch/>
          </p:blipFill>
          <p:spPr bwMode="auto">
            <a:xfrm>
              <a:off x="5946599" y="2677245"/>
              <a:ext cx="1944216" cy="13731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feld 14"/>
            <p:cNvSpPr txBox="1"/>
            <p:nvPr/>
          </p:nvSpPr>
          <p:spPr>
            <a:xfrm>
              <a:off x="7812360" y="2643758"/>
              <a:ext cx="74411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8000" dirty="0" smtClean="0">
                  <a:solidFill>
                    <a:srgbClr val="FF0000"/>
                  </a:solidFill>
                </a:rPr>
                <a:t>?</a:t>
              </a:r>
              <a:endParaRPr lang="de-DE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000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8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79388" y="699542"/>
            <a:ext cx="5544740" cy="403244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sz="2000" b="1" dirty="0" smtClean="0"/>
              <a:t>Potsdam</a:t>
            </a:r>
            <a:endParaRPr lang="de-DE" b="1" dirty="0" smtClean="0"/>
          </a:p>
          <a:p>
            <a:endParaRPr lang="de-DE" dirty="0" smtClean="0"/>
          </a:p>
          <a:p>
            <a:r>
              <a:rPr lang="de-DE" dirty="0" smtClean="0"/>
              <a:t>Einwohnerzahl		161.097</a:t>
            </a:r>
          </a:p>
          <a:p>
            <a:r>
              <a:rPr lang="de-DE" dirty="0" smtClean="0"/>
              <a:t>Bundesland		</a:t>
            </a:r>
            <a:r>
              <a:rPr lang="de-DE" dirty="0" smtClean="0"/>
              <a:t>Brandenburg</a:t>
            </a:r>
          </a:p>
          <a:p>
            <a:r>
              <a:rPr lang="de-DE" dirty="0"/>
              <a:t>Postleitzahl		14482, …</a:t>
            </a:r>
          </a:p>
          <a:p>
            <a:endParaRPr lang="de-DE" dirty="0"/>
          </a:p>
          <a:p>
            <a:r>
              <a:rPr lang="de-DE" b="1" dirty="0" smtClean="0"/>
              <a:t>Staat</a:t>
            </a:r>
            <a:endParaRPr lang="de-DE" b="1" dirty="0"/>
          </a:p>
        </p:txBody>
      </p:sp>
      <p:sp>
        <p:nvSpPr>
          <p:cNvPr id="10" name="Rechteck 9"/>
          <p:cNvSpPr/>
          <p:nvPr/>
        </p:nvSpPr>
        <p:spPr>
          <a:xfrm>
            <a:off x="2862151" y="2427734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de-DE" b="1" dirty="0"/>
          </a:p>
        </p:txBody>
      </p:sp>
      <p:sp>
        <p:nvSpPr>
          <p:cNvPr id="11" name="Rechteck 10"/>
          <p:cNvSpPr/>
          <p:nvPr/>
        </p:nvSpPr>
        <p:spPr>
          <a:xfrm>
            <a:off x="2862151" y="2902306"/>
            <a:ext cx="2664296" cy="47068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 smtClean="0"/>
              <a:t>Deutschland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 erweitern – mit Wert-Vorschlägen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21</a:t>
            </a:fld>
            <a:endParaRPr lang="de-DE"/>
          </a:p>
        </p:txBody>
      </p:sp>
      <p:sp>
        <p:nvSpPr>
          <p:cNvPr id="2" name="Ellipse 1"/>
          <p:cNvSpPr/>
          <p:nvPr/>
        </p:nvSpPr>
        <p:spPr>
          <a:xfrm>
            <a:off x="2862151" y="1556916"/>
            <a:ext cx="1853865" cy="394567"/>
          </a:xfrm>
          <a:prstGeom prst="ellipse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5912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79387" y="987574"/>
            <a:ext cx="8785101" cy="3779688"/>
          </a:xfrm>
        </p:spPr>
        <p:txBody>
          <a:bodyPr/>
          <a:lstStyle/>
          <a:p>
            <a:pPr marL="0" lvl="1" indent="0" algn="ctr">
              <a:buNone/>
            </a:pPr>
            <a:r>
              <a:rPr lang="de-DE" sz="2800" dirty="0" err="1" smtClean="0"/>
              <a:t>PropertySuggester</a:t>
            </a:r>
            <a:endParaRPr lang="de-DE" sz="2800" dirty="0"/>
          </a:p>
          <a:p>
            <a:pPr marL="0" lvl="1" indent="0" algn="ctr">
              <a:buNone/>
            </a:pPr>
            <a:endParaRPr lang="de-DE" sz="2800" dirty="0" smtClean="0"/>
          </a:p>
          <a:p>
            <a:pPr marL="0" lvl="1" indent="0" algn="ctr">
              <a:buNone/>
            </a:pPr>
            <a:endParaRPr lang="de-DE" sz="2800" dirty="0"/>
          </a:p>
          <a:p>
            <a:pPr marL="0" lvl="1" indent="0" algn="ctr">
              <a:buNone/>
            </a:pPr>
            <a:r>
              <a:rPr lang="de-DE" sz="2400" dirty="0" smtClean="0"/>
              <a:t>Mehr Informationen</a:t>
            </a:r>
          </a:p>
          <a:p>
            <a:pPr marL="0" lvl="1" indent="0" algn="ctr">
              <a:buNone/>
            </a:pPr>
            <a:endParaRPr lang="de-DE" sz="2400" dirty="0" smtClean="0"/>
          </a:p>
          <a:p>
            <a:pPr marL="0" lvl="1" indent="0" algn="ctr">
              <a:buNone/>
            </a:pPr>
            <a:r>
              <a:rPr lang="de-DE" sz="2400" dirty="0" smtClean="0"/>
              <a:t>Bessere </a:t>
            </a:r>
            <a:r>
              <a:rPr lang="de-DE" sz="2400" dirty="0" smtClean="0"/>
              <a:t>Datenqualität</a:t>
            </a:r>
            <a:endParaRPr lang="de-DE" sz="2400" dirty="0" smtClean="0"/>
          </a:p>
          <a:p>
            <a:pPr marL="0" lvl="1" indent="0" algn="ctr">
              <a:buNone/>
            </a:pPr>
            <a:endParaRPr lang="de-DE" sz="2800" dirty="0" smtClean="0"/>
          </a:p>
          <a:p>
            <a:pPr marL="0" lvl="1" indent="0" algn="ctr">
              <a:buNone/>
            </a:pPr>
            <a:endParaRPr lang="de-DE" sz="2800" dirty="0" smtClean="0"/>
          </a:p>
          <a:p>
            <a:pPr marL="0" lvl="1" indent="0" algn="ctr">
              <a:buNone/>
            </a:pPr>
            <a:r>
              <a:rPr lang="de-DE" sz="3200" dirty="0" smtClean="0"/>
              <a:t>Auf </a:t>
            </a:r>
            <a:r>
              <a:rPr lang="de-DE" sz="3200" dirty="0" err="1"/>
              <a:t>Wikidata</a:t>
            </a:r>
            <a:r>
              <a:rPr lang="de-DE" sz="3200" dirty="0"/>
              <a:t> </a:t>
            </a:r>
            <a:r>
              <a:rPr lang="de-DE" sz="3200" dirty="0">
                <a:solidFill>
                  <a:srgbClr val="008000"/>
                </a:solidFill>
              </a:rPr>
              <a:t>verfügbar</a:t>
            </a:r>
            <a:r>
              <a:rPr lang="de-DE" sz="3200" dirty="0"/>
              <a:t> </a:t>
            </a:r>
            <a:r>
              <a:rPr lang="de-DE" sz="3200" dirty="0" smtClean="0"/>
              <a:t>seit dem 1. Juli!</a:t>
            </a:r>
            <a:endParaRPr lang="de-DE" sz="3200" dirty="0"/>
          </a:p>
          <a:p>
            <a:pPr marL="0" lvl="1" indent="0" algn="ctr">
              <a:buNone/>
            </a:pP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22</a:t>
            </a:fld>
            <a:endParaRPr lang="de-DE" dirty="0"/>
          </a:p>
        </p:txBody>
      </p:sp>
      <p:sp>
        <p:nvSpPr>
          <p:cNvPr id="3" name="Rectangle 2"/>
          <p:cNvSpPr/>
          <p:nvPr/>
        </p:nvSpPr>
        <p:spPr>
          <a:xfrm rot="20975069">
            <a:off x="524574" y="928436"/>
            <a:ext cx="8309258" cy="2202753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800" dirty="0" smtClean="0"/>
              <a:t>„</a:t>
            </a:r>
            <a:r>
              <a:rPr lang="de-DE" sz="2800" dirty="0" err="1" smtClean="0"/>
              <a:t>Wikidata</a:t>
            </a:r>
            <a:r>
              <a:rPr lang="de-DE" sz="2800" dirty="0" smtClean="0"/>
              <a:t> just </a:t>
            </a:r>
            <a:r>
              <a:rPr lang="de-DE" sz="2800" dirty="0" err="1" smtClean="0"/>
              <a:t>got</a:t>
            </a:r>
            <a:r>
              <a:rPr lang="de-DE" sz="2800" dirty="0" smtClean="0"/>
              <a:t> 10 </a:t>
            </a:r>
            <a:r>
              <a:rPr lang="de-DE" sz="2800" dirty="0" err="1" smtClean="0"/>
              <a:t>times</a:t>
            </a:r>
            <a:r>
              <a:rPr lang="de-DE" sz="2800" dirty="0" smtClean="0"/>
              <a:t> </a:t>
            </a:r>
            <a:r>
              <a:rPr lang="de-DE" sz="2800" dirty="0" err="1" smtClean="0"/>
              <a:t>easier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use</a:t>
            </a:r>
            <a:r>
              <a:rPr lang="de-DE" sz="2800" dirty="0" smtClean="0"/>
              <a:t>“</a:t>
            </a:r>
          </a:p>
          <a:p>
            <a:pPr algn="ctr"/>
            <a:r>
              <a:rPr lang="de-DE" dirty="0" smtClean="0"/>
              <a:t>- Lydia </a:t>
            </a:r>
            <a:r>
              <a:rPr lang="de-DE" dirty="0" err="1" smtClean="0"/>
              <a:t>Pintscher</a:t>
            </a:r>
            <a:r>
              <a:rPr lang="de-DE" dirty="0" smtClean="0"/>
              <a:t>, </a:t>
            </a:r>
            <a:r>
              <a:rPr lang="de-DE" dirty="0" err="1" smtClean="0"/>
              <a:t>Product</a:t>
            </a:r>
            <a:r>
              <a:rPr lang="de-DE" dirty="0" smtClean="0"/>
              <a:t> Manager </a:t>
            </a:r>
            <a:r>
              <a:rPr lang="de-DE" dirty="0" err="1" smtClean="0"/>
              <a:t>Wikidata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18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Macht mit auf </a:t>
            </a:r>
            <a:r>
              <a:rPr lang="de-DE" dirty="0"/>
              <a:t>w</a:t>
            </a:r>
            <a:r>
              <a:rPr lang="de-DE" dirty="0" smtClean="0"/>
              <a:t>ikidata.org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926548"/>
            <a:ext cx="4752528" cy="3362412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897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repos\wikidata.lib\documents\2014-07-07 Bachelorpodium\Picture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13" y="-1588"/>
            <a:ext cx="9155113" cy="514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Shape 123"/>
          <p:cNvSpPr/>
          <p:nvPr/>
        </p:nvSpPr>
        <p:spPr>
          <a:xfrm>
            <a:off x="2476500" y="4557356"/>
            <a:ext cx="4203701" cy="55015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6675" tIns="66675" rIns="66675" bIns="66675">
            <a:spAutoFit/>
          </a:bodyPr>
          <a:lstStyle>
            <a:lvl1pPr algn="ctr" defTabSz="406400">
              <a:buClr>
                <a:srgbClr val="F2F2F2"/>
              </a:buClr>
              <a:defRPr sz="3600">
                <a:solidFill>
                  <a:srgbClr val="F2F2F2"/>
                </a:solidFill>
                <a:uFill>
                  <a:solidFill>
                    <a:srgbClr val="F2F2F2"/>
                  </a:solidFill>
                </a:uFill>
                <a:latin typeface="+mn-lt"/>
                <a:ea typeface="+mn-ea"/>
                <a:cs typeface="+mn-cs"/>
                <a:sym typeface="Gill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7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Französische</a:t>
            </a:r>
            <a:r>
              <a:rPr lang="en-US" dirty="0" smtClean="0"/>
              <a:t> 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60980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0" y="0"/>
            <a:ext cx="91567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round/>
          </a:ln>
        </p:spPr>
        <p:txBody>
          <a:bodyPr lIns="28575" tIns="28575" rIns="28575" bIns="28575"/>
          <a:lstStyle/>
          <a:p>
            <a:pPr algn="ctr" defTabSz="3048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Italienische</a:t>
            </a:r>
            <a:r>
              <a:rPr lang="de-DE" dirty="0" smtClean="0"/>
              <a:t> 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0874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0" y="0"/>
            <a:ext cx="91567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round/>
          </a:ln>
        </p:spPr>
        <p:txBody>
          <a:bodyPr lIns="28575" tIns="28575" rIns="28575" bIns="28575"/>
          <a:lstStyle/>
          <a:p>
            <a:pPr algn="ctr" defTabSz="3048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Griechische</a:t>
            </a:r>
            <a:r>
              <a:rPr lang="de-DE" dirty="0" smtClean="0"/>
              <a:t> 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9831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37"/>
          <p:cNvSpPr/>
          <p:nvPr/>
        </p:nvSpPr>
        <p:spPr>
          <a:xfrm>
            <a:off x="0" y="0"/>
            <a:ext cx="91567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round/>
          </a:ln>
        </p:spPr>
        <p:txBody>
          <a:bodyPr lIns="28575" tIns="28575" rIns="28575" bIns="28575"/>
          <a:lstStyle/>
          <a:p>
            <a:pPr algn="ctr" defTabSz="3048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Türkische </a:t>
            </a:r>
            <a:r>
              <a:rPr lang="de-DE" dirty="0" smtClean="0"/>
              <a:t>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69560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 descr="C:\repos\Wikidata.lib\documents\2014-07-07 Bachelorpodium\wikidatama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5148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Wikidata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3609431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5" name="TextBox 4"/>
          <p:cNvSpPr txBox="1"/>
          <p:nvPr/>
        </p:nvSpPr>
        <p:spPr>
          <a:xfrm>
            <a:off x="1367643" y="771550"/>
            <a:ext cx="6408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Wikidata</a:t>
            </a:r>
            <a:r>
              <a:rPr lang="de-DE" sz="2000" dirty="0"/>
              <a:t> speichert Wissen </a:t>
            </a:r>
            <a:r>
              <a:rPr lang="de-DE" sz="2000" i="1" dirty="0"/>
              <a:t>strukturiert</a:t>
            </a:r>
            <a:r>
              <a:rPr lang="de-DE" sz="2000" dirty="0"/>
              <a:t> und </a:t>
            </a:r>
          </a:p>
          <a:p>
            <a:pPr algn="ctr"/>
            <a:r>
              <a:rPr lang="de-DE" sz="2000" i="1" dirty="0" smtClean="0"/>
              <a:t>unabhängig </a:t>
            </a:r>
            <a:r>
              <a:rPr lang="de-DE" sz="2000" i="1" dirty="0"/>
              <a:t>von Sprachen</a:t>
            </a:r>
            <a:endParaRPr lang="en-US" sz="2000" i="1" dirty="0"/>
          </a:p>
        </p:txBody>
      </p:sp>
      <p:pic>
        <p:nvPicPr>
          <p:cNvPr id="6" name="Picture 4" descr="http://upload.wikimedia.org/wikipedia/commons/thumb/6/66/Wikidata-logo-en.svg/500px-Wikidata-logo-en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1144" y="1635646"/>
            <a:ext cx="3641712" cy="2277284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301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67544" y="843557"/>
            <a:ext cx="6048672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Wikidata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35103" y="4975592"/>
            <a:ext cx="139068" cy="116438"/>
          </a:xfrm>
        </p:spPr>
        <p:txBody>
          <a:bodyPr/>
          <a:lstStyle/>
          <a:p>
            <a:fld id="{1836B242-8B9E-44AA-8C45-F3E8273E0405}" type="slidenum">
              <a:rPr lang="de-DE" smtClean="0"/>
              <a:t>9</a:t>
            </a:fld>
            <a:endParaRPr lang="de-DE"/>
          </a:p>
        </p:txBody>
      </p:sp>
      <p:grpSp>
        <p:nvGrpSpPr>
          <p:cNvPr id="3" name="Gruppieren 2"/>
          <p:cNvGrpSpPr/>
          <p:nvPr/>
        </p:nvGrpSpPr>
        <p:grpSpPr>
          <a:xfrm>
            <a:off x="139402" y="3188602"/>
            <a:ext cx="1447832" cy="1954897"/>
            <a:chOff x="139402" y="3188602"/>
            <a:chExt cx="1447832" cy="1954897"/>
          </a:xfrm>
        </p:grpSpPr>
        <p:sp>
          <p:nvSpPr>
            <p:cNvPr id="8" name="Rectangle 7"/>
            <p:cNvSpPr/>
            <p:nvPr/>
          </p:nvSpPr>
          <p:spPr>
            <a:xfrm>
              <a:off x="179242" y="3720501"/>
              <a:ext cx="1368153" cy="142299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2" descr="http://upload.wikimedia.org/wikipedia/commons/thumb/f/f0/Wikipedia-logo-de.png/490px-Wikipedia-logo-de.png?uselang=de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450" y="3188602"/>
              <a:ext cx="1097734" cy="1344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139402" y="4692523"/>
              <a:ext cx="144783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100" b="1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159.456 (2012)</a:t>
              </a:r>
              <a:endParaRPr lang="en-US" sz="1100" b="1" dirty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690724" y="3035106"/>
            <a:ext cx="1447832" cy="2116217"/>
            <a:chOff x="1688172" y="3035106"/>
            <a:chExt cx="1447832" cy="2116217"/>
          </a:xfrm>
        </p:grpSpPr>
        <p:sp>
          <p:nvSpPr>
            <p:cNvPr id="17" name="Rectangle 16"/>
            <p:cNvSpPr/>
            <p:nvPr/>
          </p:nvSpPr>
          <p:spPr>
            <a:xfrm>
              <a:off x="1704388" y="3728325"/>
              <a:ext cx="1415397" cy="142299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362" name="Picture 2" descr="http://upload.wikimedia.org/wikipedia/commons/thumb/b/b8/Wikipedia-logo-v2-da.svg/500px-Wikipedia-logo-v2-da.svg.png?uselang=de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0415" y="3035106"/>
              <a:ext cx="1415397" cy="16248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/>
          </p:nvSpPr>
          <p:spPr>
            <a:xfrm>
              <a:off x="1688172" y="4700526"/>
              <a:ext cx="144783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100" b="1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154.606 (2009)</a:t>
              </a:r>
              <a:endParaRPr lang="en-US" sz="1100" b="1" dirty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3242046" y="3239997"/>
            <a:ext cx="1447832" cy="1902877"/>
            <a:chOff x="3203848" y="3239997"/>
            <a:chExt cx="1447832" cy="1902877"/>
          </a:xfrm>
        </p:grpSpPr>
        <p:sp>
          <p:nvSpPr>
            <p:cNvPr id="19" name="Rectangle 18"/>
            <p:cNvSpPr/>
            <p:nvPr/>
          </p:nvSpPr>
          <p:spPr>
            <a:xfrm>
              <a:off x="3246117" y="3719876"/>
              <a:ext cx="1363294" cy="142299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366" name="Picture 6" descr="http://upload.wikimedia.org/wikipedia/commons/thumb/a/a4/Wikipedia_svg_logo-pl.svg/500px-Wikipedia_svg_logo-pl.svg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40666" y="3239997"/>
              <a:ext cx="1174196" cy="13479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3203848" y="4702514"/>
              <a:ext cx="144783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100" b="1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148.691 (2006)</a:t>
              </a:r>
              <a:endParaRPr lang="en-US" sz="1100" b="1" dirty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4793367" y="3147814"/>
            <a:ext cx="1434817" cy="1995060"/>
            <a:chOff x="4734810" y="3147814"/>
            <a:chExt cx="1434817" cy="1995060"/>
          </a:xfrm>
        </p:grpSpPr>
        <p:sp>
          <p:nvSpPr>
            <p:cNvPr id="22" name="Rectangle 21"/>
            <p:cNvSpPr/>
            <p:nvPr/>
          </p:nvSpPr>
          <p:spPr>
            <a:xfrm>
              <a:off x="4734810" y="3712560"/>
              <a:ext cx="1434817" cy="143031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368" name="Picture 8" descr="http://upload.wikimedia.org/wikipedia/commons/thumb/1/1f/Wikipedia-logo-v2-ja.svg/500px-Wikipedia-logo-v2-ja.svg.png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833"/>
            <a:stretch/>
          </p:blipFill>
          <p:spPr bwMode="auto">
            <a:xfrm>
              <a:off x="4743487" y="3147814"/>
              <a:ext cx="1401025" cy="14019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5226218" y="4692837"/>
              <a:ext cx="44435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???</a:t>
              </a:r>
              <a:endParaRPr lang="en-US" sz="1200" b="1" dirty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827583" y="843557"/>
            <a:ext cx="49982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Vorteil der Sprachenunabhängigkeit: </a:t>
            </a:r>
          </a:p>
          <a:p>
            <a:r>
              <a:rPr lang="de-DE" sz="1400" dirty="0" smtClean="0"/>
              <a:t>	• keine widersprüchlichen Informationen</a:t>
            </a:r>
          </a:p>
          <a:p>
            <a:r>
              <a:rPr lang="de-DE" sz="1400" dirty="0"/>
              <a:t>	</a:t>
            </a:r>
            <a:r>
              <a:rPr lang="de-DE" sz="1400" dirty="0" smtClean="0"/>
              <a:t>• Wartungsaufwand kleiner</a:t>
            </a:r>
            <a:endParaRPr lang="en-US" sz="1400" dirty="0"/>
          </a:p>
        </p:txBody>
      </p:sp>
      <p:grpSp>
        <p:nvGrpSpPr>
          <p:cNvPr id="13" name="Gruppieren 12"/>
          <p:cNvGrpSpPr/>
          <p:nvPr/>
        </p:nvGrpSpPr>
        <p:grpSpPr>
          <a:xfrm>
            <a:off x="6516216" y="843557"/>
            <a:ext cx="2520280" cy="4299943"/>
            <a:chOff x="6516216" y="843557"/>
            <a:chExt cx="2520280" cy="4299943"/>
          </a:xfrm>
        </p:grpSpPr>
        <p:sp>
          <p:nvSpPr>
            <p:cNvPr id="29" name="Rectangle 28"/>
            <p:cNvSpPr/>
            <p:nvPr/>
          </p:nvSpPr>
          <p:spPr>
            <a:xfrm>
              <a:off x="6516216" y="843557"/>
              <a:ext cx="2520280" cy="429994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" descr="http://upload.wikimedia.org/wikipedia/commons/thumb/6/66/Wikidata-logo-en.svg/640px-Wikidata-logo-en.svg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79076" y="1995686"/>
              <a:ext cx="2194560" cy="15533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/>
            <p:cNvSpPr txBox="1"/>
            <p:nvPr/>
          </p:nvSpPr>
          <p:spPr>
            <a:xfrm>
              <a:off x="6679076" y="3795886"/>
              <a:ext cx="2194559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b="1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161.097 </a:t>
              </a:r>
            </a:p>
            <a:p>
              <a:pPr algn="ctr"/>
              <a:endParaRPr lang="de-DE" sz="1400" b="1" dirty="0" smtClean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  <a:p>
              <a:pPr algn="ctr"/>
              <a:r>
                <a:rPr lang="de-DE" sz="1200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31. 12. 2013</a:t>
              </a:r>
            </a:p>
            <a:p>
              <a:pPr algn="ctr"/>
              <a:r>
                <a:rPr lang="de-DE" sz="1000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potsdam.de/bevoelkerung2013</a:t>
              </a:r>
              <a:endParaRPr lang="de-DE" sz="1000" dirty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827583" y="2212756"/>
            <a:ext cx="4703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Einwohnerzahl von Potsdam?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981541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9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6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hpi_ppt_master_16_9">
  <a:themeElements>
    <a:clrScheme name="HPI">
      <a:dk1>
        <a:sysClr val="windowText" lastClr="000000"/>
      </a:dk1>
      <a:lt1>
        <a:sysClr val="window" lastClr="FFFFFF"/>
      </a:lt1>
      <a:dk2>
        <a:srgbClr val="5A6065"/>
      </a:dk2>
      <a:lt2>
        <a:srgbClr val="868D91"/>
      </a:lt2>
      <a:accent1>
        <a:srgbClr val="B1063A"/>
      </a:accent1>
      <a:accent2>
        <a:srgbClr val="DD6108"/>
      </a:accent2>
      <a:accent3>
        <a:srgbClr val="F6A800"/>
      </a:accent3>
      <a:accent4>
        <a:srgbClr val="007A9E"/>
      </a:accent4>
      <a:accent5>
        <a:srgbClr val="5A6065"/>
      </a:accent5>
      <a:accent6>
        <a:srgbClr val="868D91"/>
      </a:accent6>
      <a:hlink>
        <a:srgbClr val="007A9E"/>
      </a:hlink>
      <a:folHlink>
        <a:srgbClr val="C0C4C8"/>
      </a:folHlink>
    </a:clrScheme>
    <a:fontScheme name="Ganymed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D610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hpi_ppt_master_16_9</Template>
  <TotalTime>0</TotalTime>
  <Words>307</Words>
  <Application>Microsoft Office PowerPoint</Application>
  <PresentationFormat>Bildschirmpräsentation (16:9)</PresentationFormat>
  <Paragraphs>152</Paragraphs>
  <Slides>23</Slides>
  <Notes>10</Notes>
  <HiddenSlides>1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9" baseType="lpstr">
      <vt:lpstr>Arial</vt:lpstr>
      <vt:lpstr>Calibri</vt:lpstr>
      <vt:lpstr>Gill Sans Light</vt:lpstr>
      <vt:lpstr>Verdana</vt:lpstr>
      <vt:lpstr>hpi_ppt_master_16_9</vt:lpstr>
      <vt:lpstr>Image</vt:lpstr>
      <vt:lpstr>Das Wissen der Welt erweitern – Big Data zum Mitmachen Unterstützung der Datenvervollständigung von Wikidata mit Assoziationsregeln</vt:lpstr>
      <vt:lpstr>Englische Wikipedia</vt:lpstr>
      <vt:lpstr>Französische Wikipedia</vt:lpstr>
      <vt:lpstr>Italienische Wikipedia</vt:lpstr>
      <vt:lpstr>Griechische Wikipedia</vt:lpstr>
      <vt:lpstr>Türkische Wikipedia</vt:lpstr>
      <vt:lpstr>Wikidata</vt:lpstr>
      <vt:lpstr>PowerPoint-Präsentation</vt:lpstr>
      <vt:lpstr>Wikidata</vt:lpstr>
      <vt:lpstr>Wikidata</vt:lpstr>
      <vt:lpstr>Wikidata</vt:lpstr>
      <vt:lpstr>Wikidata: Items</vt:lpstr>
      <vt:lpstr>Aussagen = Eigenschaft + Wert</vt:lpstr>
      <vt:lpstr>Wikidata erweitern - bisher</vt:lpstr>
      <vt:lpstr>Vorschläge für Eigenschaften</vt:lpstr>
      <vt:lpstr>PowerPoint-Präsentation</vt:lpstr>
      <vt:lpstr>Wikidata erweitern – mit Eigenschafts-Vorschlägen</vt:lpstr>
      <vt:lpstr>Wikidata erweitern – mit Eigenschafts-Vorschlägen</vt:lpstr>
      <vt:lpstr>Wikidata erweitern – mit Eigenschafts-Vorschlägen</vt:lpstr>
      <vt:lpstr>Wikidata erweitern – bisher</vt:lpstr>
      <vt:lpstr>Wikidata erweitern – mit Wert-Vorschlägen</vt:lpstr>
      <vt:lpstr>PowerPoint-Präsentation</vt:lpstr>
      <vt:lpstr>Macht mit auf wikidata.org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 Wissen der Welt erweitern – Big Data zum Mitmachen Unterstützung der Datenvervollständigung von Wikidata mit Assoziationsregeln</dc:title>
  <dc:creator>V W</dc:creator>
  <cp:lastModifiedBy>Christian Dullweber</cp:lastModifiedBy>
  <cp:revision>77</cp:revision>
  <dcterms:created xsi:type="dcterms:W3CDTF">2014-05-13T08:54:39Z</dcterms:created>
  <dcterms:modified xsi:type="dcterms:W3CDTF">2014-07-02T12:22:00Z</dcterms:modified>
</cp:coreProperties>
</file>

<file path=docProps/thumbnail.jpeg>
</file>